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50.png" ContentType="image/png"/>
  <Override PartName="/ppt/media/image49.png" ContentType="image/png"/>
  <Override PartName="/ppt/media/image48.png" ContentType="image/png"/>
  <Override PartName="/ppt/media/image47.png" ContentType="image/png"/>
  <Override PartName="/ppt/media/image20.png" ContentType="image/png"/>
  <Override PartName="/ppt/media/image5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3.png" ContentType="image/png"/>
  <Override PartName="/ppt/media/image19.png" ContentType="image/png"/>
  <Override PartName="/ppt/media/image12.jpeg" ContentType="image/jpeg"/>
  <Override PartName="/ppt/media/image11.png" ContentType="image/png"/>
  <Override PartName="/ppt/media/image4.png" ContentType="image/png"/>
  <Override PartName="/ppt/media/image39.png" ContentType="image/png"/>
  <Override PartName="/ppt/media/image3.png" ContentType="image/png"/>
  <Override PartName="/ppt/media/image38.png" ContentType="image/png"/>
  <Override PartName="/ppt/media/image22.png" ContentType="image/png"/>
  <Override PartName="/ppt/media/image7.png" ContentType="image/png"/>
  <Override PartName="/ppt/media/image2.png" ContentType="image/png"/>
  <Override PartName="/ppt/media/image37.png" ContentType="image/png"/>
  <Override PartName="/ppt/media/image21.png" ContentType="image/png"/>
  <Override PartName="/ppt/media/image6.png" ContentType="image/png"/>
  <Override PartName="/ppt/media/image1.png" ContentType="image/png"/>
  <Override PartName="/ppt/media/image36.png" ContentType="image/png"/>
  <Override PartName="/ppt/media/image8.png" ContentType="image/png"/>
  <Override PartName="/ppt/media/image23.png" ContentType="image/png"/>
  <Override PartName="/ppt/media/image10.png" ContentType="image/png"/>
  <Override PartName="/ppt/media/image9.png" ContentType="image/png"/>
  <Override PartName="/ppt/media/image14.png" ContentType="image/png"/>
  <Override PartName="/ppt/media/image24.jpeg" ContentType="image/jpeg"/>
  <Override PartName="/ppt/media/image25.png" ContentType="image/png"/>
  <Override PartName="/ppt/media/image26.png" ContentType="image/png"/>
  <Override PartName="/ppt/media/image27.png" ContentType="image/png"/>
  <Override PartName="/ppt/media/image28.png" ContentType="image/png"/>
  <Override PartName="/ppt/media/image29.png" ContentType="image/png"/>
  <Override PartName="/ppt/media/image30.png" ContentType="image/png"/>
  <Override PartName="/ppt/media/image31.png" ContentType="image/png"/>
  <Override PartName="/ppt/media/image32.png" ContentType="image/png"/>
  <Override PartName="/ppt/media/image33.png" ContentType="image/png"/>
  <Override PartName="/ppt/media/image34.png" ContentType="image/png"/>
  <Override PartName="/ppt/media/image35.png" ContentType="image/png"/>
  <Override PartName="/ppt/media/image40.png" ContentType="image/png"/>
  <Override PartName="/ppt/media/image41.png" ContentType="image/png"/>
  <Override PartName="/ppt/media/image42.png" ContentType="image/png"/>
  <Override PartName="/ppt/media/image43.png" ContentType="image/png"/>
  <Override PartName="/ppt/media/image44.png" ContentType="image/png"/>
  <Override PartName="/ppt/media/image45.png" ContentType="image/png"/>
  <Override PartName="/ppt/media/image46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slideMaster5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5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_rels/slideLayout60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39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6.xml.rels" ContentType="application/vnd.openxmlformats-package.relationships+xml"/>
  <Override PartName="/ppt/slideLayouts/slideLayout50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6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<Relationship Id="rId2" Type="http://schemas.openxmlformats.org/officeDocument/2006/relationships/image" Target="../media/image7.png"/><Relationship Id="rId3" Type="http://schemas.openxmlformats.org/officeDocument/2006/relationships/image" Target="../media/image8.png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<Relationship Id="rId2" Type="http://schemas.openxmlformats.org/officeDocument/2006/relationships/image" Target="../media/image9.png"/><Relationship Id="rId3" Type="http://schemas.openxmlformats.org/officeDocument/2006/relationships/image" Target="../media/image10.png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0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71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07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08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43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44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79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180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3" Type="http://schemas.openxmlformats.org/officeDocument/2006/relationships/slideLayout" Target="../slideLayouts/slideLayout50.xml"/><Relationship Id="rId4" Type="http://schemas.openxmlformats.org/officeDocument/2006/relationships/slideLayout" Target="../slideLayouts/slideLayout51.xml"/><Relationship Id="rId5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4.xml"/><Relationship Id="rId8" Type="http://schemas.openxmlformats.org/officeDocument/2006/relationships/slideLayout" Target="../slideLayouts/slideLayout55.xml"/><Relationship Id="rId9" Type="http://schemas.openxmlformats.org/officeDocument/2006/relationships/slideLayout" Target="../slideLayouts/slideLayout56.xml"/><Relationship Id="rId10" Type="http://schemas.openxmlformats.org/officeDocument/2006/relationships/slideLayout" Target="../slideLayouts/slideLayout57.xml"/><Relationship Id="rId11" Type="http://schemas.openxmlformats.org/officeDocument/2006/relationships/slideLayout" Target="../slideLayouts/slideLayout58.xml"/><Relationship Id="rId12" Type="http://schemas.openxmlformats.org/officeDocument/2006/relationships/slideLayout" Target="../slideLayouts/slideLayout59.xml"/><Relationship Id="rId13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nl-N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Klik om de opmaak van de </a:t>
            </a:r>
            <a:r>
              <a:rPr b="0" lang="nl-N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titeltekst te bewerken</a:t>
            </a:r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Klik om de opmaak van de overzichtstekst te bewerken</a:t>
            </a:r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nl-N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Tweede overzichtsniveau</a:t>
            </a:r>
            <a:endParaRPr b="0" lang="nl-N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Derde overzichtsniveau</a:t>
            </a:r>
            <a:endParaRPr b="0" lang="nl-N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Vijfde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Zesde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Zevende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nl-N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Klik om de opmaak van de titeltekst te bewerken</a:t>
            </a:r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Klik om de opmaak van de overzichtstekst te bewerken</a:t>
            </a:r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nl-N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Tweede overzichtsniveau</a:t>
            </a:r>
            <a:endParaRPr b="0" lang="nl-N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Derde overzichtsniveau</a:t>
            </a:r>
            <a:endParaRPr b="0" lang="nl-N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Vijfde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Zesde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Zevende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CustomShape 1"/>
          <p:cNvSpPr/>
          <p:nvPr/>
        </p:nvSpPr>
        <p:spPr>
          <a:xfrm>
            <a:off x="0" y="6608880"/>
            <a:ext cx="1930680" cy="209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nl-NL" sz="400" spc="41" strike="noStrike">
                <a:solidFill>
                  <a:srgbClr val="f5f5f5"/>
                </a:solidFill>
                <a:uFill>
                  <a:solidFill>
                    <a:srgbClr val="ffffff"/>
                  </a:solidFill>
                </a:uFill>
                <a:latin typeface="Arial"/>
                <a:ea typeface="ＭＳ Ｐゴシック"/>
              </a:rPr>
              <a:t>Copyright © 2012, SAS Institute Inc. All rights reserved.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nl-N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Klik om de opmaak van de titeltekst te bewerken</a:t>
            </a:r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Klik om de opmaak van de overzichtstekst te bewerken</a:t>
            </a:r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nl-N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Tweede overzichtsniveau</a:t>
            </a:r>
            <a:endParaRPr b="0" lang="nl-N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Derde overzichtsniveau</a:t>
            </a:r>
            <a:endParaRPr b="0" lang="nl-N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Vijfde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Zesde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Zevende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nl-N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Klik om de opmaak van de titeltekst te bewerken</a:t>
            </a:r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Klik om de opmaak van de overzichtstekst te bewerken</a:t>
            </a:r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nl-N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Tweede overzichtsniveau</a:t>
            </a:r>
            <a:endParaRPr b="0" lang="nl-N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Derde overzichtsniveau</a:t>
            </a:r>
            <a:endParaRPr b="0" lang="nl-N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Vijfde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Zesde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Zevende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nl-N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Klik om de opmaak van de titeltekst te bewerken</a:t>
            </a:r>
            <a:endParaRPr b="0" lang="nl-N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Klik om de opmaak van de overzichtstekst te bewerken</a:t>
            </a:r>
            <a:endParaRPr b="0" lang="nl-N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nl-N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Tweede overzichtsniveau</a:t>
            </a:r>
            <a:endParaRPr b="0" lang="nl-N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Derde overzichtsniveau</a:t>
            </a:r>
            <a:endParaRPr b="0" lang="nl-N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Vierde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Vijfde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Zesde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nl-N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Zevende overzichtsniveau</a:t>
            </a:r>
            <a:endParaRPr b="0" lang="nl-N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2"/>
    <p:sldLayoutId id="2147483702" r:id="rId3"/>
    <p:sldLayoutId id="2147483703" r:id="rId4"/>
    <p:sldLayoutId id="2147483704" r:id="rId5"/>
    <p:sldLayoutId id="2147483705" r:id="rId6"/>
    <p:sldLayoutId id="2147483706" r:id="rId7"/>
    <p:sldLayoutId id="2147483707" r:id="rId8"/>
    <p:sldLayoutId id="2147483708" r:id="rId9"/>
    <p:sldLayoutId id="2147483709" r:id="rId10"/>
    <p:sldLayoutId id="2147483710" r:id="rId11"/>
    <p:sldLayoutId id="2147483711" r:id="rId12"/>
    <p:sldLayoutId id="2147483712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jpe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3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image" Target="../media/image39.png"/><Relationship Id="rId3" Type="http://schemas.openxmlformats.org/officeDocument/2006/relationships/image" Target="../media/image40.png"/><Relationship Id="rId4" Type="http://schemas.openxmlformats.org/officeDocument/2006/relationships/image" Target="../media/image41.png"/><Relationship Id="rId5" Type="http://schemas.openxmlformats.org/officeDocument/2006/relationships/image" Target="../media/image42.png"/><Relationship Id="rId6" Type="http://schemas.openxmlformats.org/officeDocument/2006/relationships/image" Target="../media/image43.png"/><Relationship Id="rId7" Type="http://schemas.openxmlformats.org/officeDocument/2006/relationships/image" Target="../media/image44.png"/><Relationship Id="rId8" Type="http://schemas.openxmlformats.org/officeDocument/2006/relationships/image" Target="../media/image45.png"/><Relationship Id="rId9" Type="http://schemas.openxmlformats.org/officeDocument/2006/relationships/image" Target="../media/image46.png"/><Relationship Id="rId10" Type="http://schemas.openxmlformats.org/officeDocument/2006/relationships/slideLayout" Target="../slideLayouts/slideLayout3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image" Target="../media/image48.png"/><Relationship Id="rId3" Type="http://schemas.openxmlformats.org/officeDocument/2006/relationships/slideLayout" Target="../slideLayouts/slideLayout4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49.png"/><Relationship Id="rId2" Type="http://schemas.openxmlformats.org/officeDocument/2006/relationships/image" Target="../media/image50.png"/><Relationship Id="rId3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hyperlink" Target="https://github.com/longhowlam/RotterdamSessie" TargetMode="External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hyperlink" Target="https://www.linkedin.com/today/author/longhowlam" TargetMode="External"/><Relationship Id="rId3" Type="http://schemas.openxmlformats.org/officeDocument/2006/relationships/hyperlink" Target="https://www.linkedin.com/today/author/longhowlam" TargetMode="External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hyperlink" Target="https://longhowlam.wordpress.com/" TargetMode="External"/><Relationship Id="rId7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3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image" Target="../media/image19.png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hyperlink" Target="https://support.rstudio.com/hc/en-us/articles/201057987-Quick-list-of-useful-R-packages" TargetMode="External"/><Relationship Id="rId6" Type="http://schemas.openxmlformats.org/officeDocument/2006/relationships/image" Target="../media/image22.png"/><Relationship Id="rId7" Type="http://schemas.openxmlformats.org/officeDocument/2006/relationships/image" Target="../media/image23.png"/><Relationship Id="rId8" Type="http://schemas.openxmlformats.org/officeDocument/2006/relationships/image" Target="../media/image24.jpeg"/><Relationship Id="rId9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9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8" Type="http://schemas.openxmlformats.org/officeDocument/2006/relationships/image" Target="../media/image32.png"/><Relationship Id="rId9" Type="http://schemas.openxmlformats.org/officeDocument/2006/relationships/image" Target="../media/image33.png"/><Relationship Id="rId10" Type="http://schemas.openxmlformats.org/officeDocument/2006/relationships/image" Target="../media/image34.png"/><Relationship Id="rId11" Type="http://schemas.openxmlformats.org/officeDocument/2006/relationships/image" Target="../media/image35.png"/><Relationship Id="rId12" Type="http://schemas.openxmlformats.org/officeDocument/2006/relationships/image" Target="../media/image36.png"/><Relationship Id="rId13" Type="http://schemas.openxmlformats.org/officeDocument/2006/relationships/slideLayout" Target="../slideLayouts/slideLayout3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1259640" y="5187240"/>
            <a:ext cx="5663880" cy="1294560"/>
          </a:xfrm>
          <a:prstGeom prst="rect">
            <a:avLst/>
          </a:prstGeom>
          <a:noFill/>
          <a:ln w="936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2" name="Line 2"/>
          <p:cNvSpPr/>
          <p:nvPr/>
        </p:nvSpPr>
        <p:spPr>
          <a:xfrm>
            <a:off x="0" y="3204000"/>
            <a:ext cx="9144000" cy="360"/>
          </a:xfrm>
          <a:prstGeom prst="line">
            <a:avLst/>
          </a:prstGeom>
          <a:ln w="22320">
            <a:solidFill>
              <a:schemeClr val="tx2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183" name="Picture 1" descr=""/>
          <p:cNvPicPr/>
          <p:nvPr/>
        </p:nvPicPr>
        <p:blipFill>
          <a:blip r:embed="rId1"/>
          <a:stretch/>
        </p:blipFill>
        <p:spPr>
          <a:xfrm>
            <a:off x="506520" y="3780000"/>
            <a:ext cx="1833480" cy="1604160"/>
          </a:xfrm>
          <a:prstGeom prst="rect">
            <a:avLst/>
          </a:prstGeom>
          <a:ln>
            <a:noFill/>
          </a:ln>
        </p:spPr>
      </p:pic>
      <p:sp>
        <p:nvSpPr>
          <p:cNvPr id="184" name="CustomShape 3"/>
          <p:cNvSpPr/>
          <p:nvPr/>
        </p:nvSpPr>
        <p:spPr>
          <a:xfrm>
            <a:off x="469080" y="5884560"/>
            <a:ext cx="6226920" cy="379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nl-N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Kennis sessie R / machine learning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nl-N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Longhow Lam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5" name="TextShape 4"/>
          <p:cNvSpPr txBox="1"/>
          <p:nvPr/>
        </p:nvSpPr>
        <p:spPr>
          <a:xfrm>
            <a:off x="2304000" y="4212000"/>
            <a:ext cx="4248000" cy="1111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/>
          <a:p>
            <a:r>
              <a:rPr b="0" lang="nl-NL" sz="7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otterdam</a:t>
            </a:r>
            <a:endParaRPr b="0" lang="nl-NL" sz="7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86" name="" descr=""/>
          <p:cNvPicPr/>
          <p:nvPr/>
        </p:nvPicPr>
        <p:blipFill>
          <a:blip r:embed="rId2"/>
          <a:stretch/>
        </p:blipFill>
        <p:spPr>
          <a:xfrm>
            <a:off x="360" y="18000"/>
            <a:ext cx="9143640" cy="3133800"/>
          </a:xfrm>
          <a:prstGeom prst="rect">
            <a:avLst/>
          </a:prstGeom>
          <a:ln>
            <a:noFill/>
          </a:ln>
        </p:spPr>
      </p:pic>
      <p:sp>
        <p:nvSpPr>
          <p:cNvPr id="187" name="Line 5"/>
          <p:cNvSpPr/>
          <p:nvPr/>
        </p:nvSpPr>
        <p:spPr>
          <a:xfrm>
            <a:off x="0" y="3276360"/>
            <a:ext cx="9144000" cy="360"/>
          </a:xfrm>
          <a:prstGeom prst="line">
            <a:avLst/>
          </a:prstGeom>
          <a:ln w="22320">
            <a:solidFill>
              <a:schemeClr val="tx2"/>
            </a:solidFill>
            <a:round/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35640" y="44640"/>
            <a:ext cx="7285320" cy="61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nl-NL" sz="18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Waarom R gebruiken?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395640" y="908640"/>
            <a:ext cx="8532720" cy="523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3430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"/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Populariteit enorm toegenomen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4400">
              <a:lnSpc>
                <a:spcPct val="15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Veel Universiteiten gebruiken het in het onderwijs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4400">
              <a:lnSpc>
                <a:spcPct val="15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De tool van de nieuwe generatie data scientist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50000"/>
              </a:lnSpc>
              <a:buClr>
                <a:srgbClr val="44546a"/>
              </a:buClr>
              <a:buFont typeface="Wingdings" charset="2"/>
              <a:buChar char=""/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Open source, geen licentie aanschaf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50000"/>
              </a:lnSpc>
              <a:buClr>
                <a:srgbClr val="44546a"/>
              </a:buClr>
              <a:buFont typeface="Wingdings" charset="2"/>
              <a:buChar char=""/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Support via community (hele grote, stack overflow, blogs, online!!) of derde partijen.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50000"/>
              </a:lnSpc>
              <a:buClr>
                <a:srgbClr val="44546a"/>
              </a:buClr>
              <a:buFont typeface="Wingdings" charset="2"/>
              <a:buChar char=""/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Heel veel actieve ontwikkelingen 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4400">
              <a:lnSpc>
                <a:spcPct val="15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Community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743040" indent="-284400">
              <a:lnSpc>
                <a:spcPct val="15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Bedrijven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5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Je moet na denken!!!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Er is een leercurve……  maar die is te overwinnen!!!!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1" name="Picture 3" descr=""/>
          <p:cNvPicPr/>
          <p:nvPr/>
        </p:nvPicPr>
        <p:blipFill>
          <a:blip r:embed="rId1"/>
          <a:stretch/>
        </p:blipFill>
        <p:spPr>
          <a:xfrm>
            <a:off x="6804360" y="4077000"/>
            <a:ext cx="1257480" cy="11001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CustomShape 1"/>
          <p:cNvSpPr/>
          <p:nvPr/>
        </p:nvSpPr>
        <p:spPr>
          <a:xfrm>
            <a:off x="35640" y="44640"/>
            <a:ext cx="7285320" cy="61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nl-NL" sz="18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The analytics life cycle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53" name="Picture 3" descr=""/>
          <p:cNvPicPr/>
          <p:nvPr/>
        </p:nvPicPr>
        <p:blipFill>
          <a:blip r:embed="rId1"/>
          <a:stretch/>
        </p:blipFill>
        <p:spPr>
          <a:xfrm>
            <a:off x="3480120" y="1340640"/>
            <a:ext cx="1679760" cy="1211760"/>
          </a:xfrm>
          <a:prstGeom prst="rect">
            <a:avLst/>
          </a:prstGeom>
          <a:ln>
            <a:noFill/>
          </a:ln>
        </p:spPr>
      </p:pic>
      <p:pic>
        <p:nvPicPr>
          <p:cNvPr id="254" name="Picture 4" descr=""/>
          <p:cNvPicPr/>
          <p:nvPr/>
        </p:nvPicPr>
        <p:blipFill>
          <a:blip r:embed="rId2"/>
          <a:stretch/>
        </p:blipFill>
        <p:spPr>
          <a:xfrm>
            <a:off x="4770360" y="1398240"/>
            <a:ext cx="1348200" cy="1517760"/>
          </a:xfrm>
          <a:prstGeom prst="rect">
            <a:avLst/>
          </a:prstGeom>
          <a:ln>
            <a:noFill/>
          </a:ln>
        </p:spPr>
      </p:pic>
      <p:pic>
        <p:nvPicPr>
          <p:cNvPr id="255" name="Picture 5" descr=""/>
          <p:cNvPicPr/>
          <p:nvPr/>
        </p:nvPicPr>
        <p:blipFill>
          <a:blip r:embed="rId3"/>
          <a:stretch/>
        </p:blipFill>
        <p:spPr>
          <a:xfrm>
            <a:off x="5185800" y="2267280"/>
            <a:ext cx="1191240" cy="1782360"/>
          </a:xfrm>
          <a:prstGeom prst="rect">
            <a:avLst/>
          </a:prstGeom>
          <a:ln>
            <a:noFill/>
          </a:ln>
        </p:spPr>
      </p:pic>
      <p:pic>
        <p:nvPicPr>
          <p:cNvPr id="256" name="Picture 6" descr=""/>
          <p:cNvPicPr/>
          <p:nvPr/>
        </p:nvPicPr>
        <p:blipFill>
          <a:blip r:embed="rId4"/>
          <a:stretch/>
        </p:blipFill>
        <p:spPr>
          <a:xfrm>
            <a:off x="4809960" y="3611160"/>
            <a:ext cx="1505160" cy="1364760"/>
          </a:xfrm>
          <a:prstGeom prst="rect">
            <a:avLst/>
          </a:prstGeom>
          <a:ln>
            <a:noFill/>
          </a:ln>
        </p:spPr>
      </p:pic>
      <p:pic>
        <p:nvPicPr>
          <p:cNvPr id="257" name="Picture 7" descr=""/>
          <p:cNvPicPr/>
          <p:nvPr/>
        </p:nvPicPr>
        <p:blipFill>
          <a:blip r:embed="rId5"/>
          <a:stretch/>
        </p:blipFill>
        <p:spPr>
          <a:xfrm>
            <a:off x="2807280" y="3637440"/>
            <a:ext cx="1348200" cy="1523880"/>
          </a:xfrm>
          <a:prstGeom prst="rect">
            <a:avLst/>
          </a:prstGeom>
          <a:ln>
            <a:noFill/>
          </a:ln>
        </p:spPr>
      </p:pic>
      <p:pic>
        <p:nvPicPr>
          <p:cNvPr id="258" name="Picture 11" descr=""/>
          <p:cNvPicPr/>
          <p:nvPr/>
        </p:nvPicPr>
        <p:blipFill>
          <a:blip r:embed="rId6"/>
          <a:stretch/>
        </p:blipFill>
        <p:spPr>
          <a:xfrm>
            <a:off x="2566080" y="2576160"/>
            <a:ext cx="1191240" cy="1700280"/>
          </a:xfrm>
          <a:prstGeom prst="rect">
            <a:avLst/>
          </a:prstGeom>
          <a:ln>
            <a:noFill/>
          </a:ln>
        </p:spPr>
      </p:pic>
      <p:pic>
        <p:nvPicPr>
          <p:cNvPr id="259" name="Picture 12" descr=""/>
          <p:cNvPicPr/>
          <p:nvPr/>
        </p:nvPicPr>
        <p:blipFill>
          <a:blip r:embed="rId7"/>
          <a:stretch/>
        </p:blipFill>
        <p:spPr>
          <a:xfrm>
            <a:off x="2632680" y="1630440"/>
            <a:ext cx="1479600" cy="1341360"/>
          </a:xfrm>
          <a:prstGeom prst="rect">
            <a:avLst/>
          </a:prstGeom>
          <a:ln>
            <a:noFill/>
          </a:ln>
        </p:spPr>
      </p:pic>
      <p:pic>
        <p:nvPicPr>
          <p:cNvPr id="260" name="Picture 10" descr=""/>
          <p:cNvPicPr/>
          <p:nvPr/>
        </p:nvPicPr>
        <p:blipFill>
          <a:blip r:embed="rId8"/>
          <a:stretch/>
        </p:blipFill>
        <p:spPr>
          <a:xfrm>
            <a:off x="3746160" y="4016160"/>
            <a:ext cx="1679760" cy="1211760"/>
          </a:xfrm>
          <a:prstGeom prst="rect">
            <a:avLst/>
          </a:prstGeom>
          <a:ln>
            <a:noFill/>
          </a:ln>
        </p:spPr>
      </p:pic>
      <p:sp>
        <p:nvSpPr>
          <p:cNvPr id="261" name="CustomShape 2"/>
          <p:cNvSpPr/>
          <p:nvPr/>
        </p:nvSpPr>
        <p:spPr>
          <a:xfrm>
            <a:off x="4043520" y="1715040"/>
            <a:ext cx="97308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1. IDENTIFY BUSINESS PAIN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4955040" y="2092320"/>
            <a:ext cx="110088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2. DATA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PREPARATION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CustomShape 4"/>
          <p:cNvSpPr/>
          <p:nvPr/>
        </p:nvSpPr>
        <p:spPr>
          <a:xfrm>
            <a:off x="5388480" y="3103560"/>
            <a:ext cx="105444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3. EPLORE DATA VALIDITY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CustomShape 5"/>
          <p:cNvSpPr/>
          <p:nvPr/>
        </p:nvSpPr>
        <p:spPr>
          <a:xfrm>
            <a:off x="4854600" y="4167000"/>
            <a:ext cx="120564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4. TRANSFORM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&amp; SELECT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5" name="CustomShape 6"/>
          <p:cNvSpPr/>
          <p:nvPr/>
        </p:nvSpPr>
        <p:spPr>
          <a:xfrm>
            <a:off x="3903840" y="4459320"/>
            <a:ext cx="104940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5. BUILD ANALYTICAL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MODEL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CustomShape 7"/>
          <p:cNvSpPr/>
          <p:nvPr/>
        </p:nvSpPr>
        <p:spPr>
          <a:xfrm>
            <a:off x="2967480" y="4028760"/>
            <a:ext cx="92628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6.VALIDATE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MODEL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CustomShape 8"/>
          <p:cNvSpPr/>
          <p:nvPr/>
        </p:nvSpPr>
        <p:spPr>
          <a:xfrm>
            <a:off x="2618280" y="3074760"/>
            <a:ext cx="926280" cy="392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7. DEPLOY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MODEL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8" name="CustomShape 9"/>
          <p:cNvSpPr/>
          <p:nvPr/>
        </p:nvSpPr>
        <p:spPr>
          <a:xfrm>
            <a:off x="2967480" y="2068200"/>
            <a:ext cx="1005840" cy="545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8.EVALUATE, 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MONITOR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nl-NL" sz="1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  <a:ea typeface="DejaVu Sans"/>
              </a:rPr>
              <a:t>RESULTS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CustomShape 10"/>
          <p:cNvSpPr/>
          <p:nvPr/>
        </p:nvSpPr>
        <p:spPr>
          <a:xfrm>
            <a:off x="3624840" y="2443680"/>
            <a:ext cx="1718280" cy="1695600"/>
          </a:xfrm>
          <a:prstGeom prst="ellipse">
            <a:avLst/>
          </a:prstGeom>
          <a:noFill/>
          <a:ln w="225360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70" name="Picture 3" descr=""/>
          <p:cNvPicPr/>
          <p:nvPr/>
        </p:nvPicPr>
        <p:blipFill>
          <a:blip r:embed="rId9"/>
          <a:stretch/>
        </p:blipFill>
        <p:spPr>
          <a:xfrm>
            <a:off x="3896640" y="2752200"/>
            <a:ext cx="1151640" cy="1019880"/>
          </a:xfrm>
          <a:prstGeom prst="rect">
            <a:avLst/>
          </a:prstGeom>
          <a:ln>
            <a:noFill/>
          </a:ln>
        </p:spPr>
      </p:pic>
      <p:sp>
        <p:nvSpPr>
          <p:cNvPr id="271" name="CustomShape 11"/>
          <p:cNvSpPr/>
          <p:nvPr/>
        </p:nvSpPr>
        <p:spPr>
          <a:xfrm>
            <a:off x="6154560" y="1529640"/>
            <a:ext cx="2662920" cy="84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18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Avond sessie 1&amp;2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527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Tidyverse, dplyr, stringr, etc.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CustomShape 12"/>
          <p:cNvSpPr/>
          <p:nvPr/>
        </p:nvSpPr>
        <p:spPr>
          <a:xfrm>
            <a:off x="6527880" y="3020400"/>
            <a:ext cx="2215080" cy="1092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18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Avond sessie 3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527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Ggplot2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527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Plotly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527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Interactive plots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3" name="CustomShape 13"/>
          <p:cNvSpPr/>
          <p:nvPr/>
        </p:nvSpPr>
        <p:spPr>
          <a:xfrm>
            <a:off x="4626720" y="5471280"/>
            <a:ext cx="2662920" cy="849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18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Avond sessie 4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00527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Lm, glm, h20, glmnet, ranger, etc.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CustomShape 14"/>
          <p:cNvSpPr/>
          <p:nvPr/>
        </p:nvSpPr>
        <p:spPr>
          <a:xfrm>
            <a:off x="216720" y="3020760"/>
            <a:ext cx="1870920" cy="39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20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Out of-scope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dur="indefinite" nodeType="mainSeq">
                <p:childTnLst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3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54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59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0" dur="500" fill="hold"/>
                                        <p:tgtEl>
                                          <p:spTgt spid="2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65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66" dur="50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1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72" dur="500" fill="hold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CustomShape 1"/>
          <p:cNvSpPr/>
          <p:nvPr/>
        </p:nvSpPr>
        <p:spPr>
          <a:xfrm>
            <a:off x="111960" y="188640"/>
            <a:ext cx="4174920" cy="36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1" lang="nl-NL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Twee boeken die ik aanraad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6" name="CustomShape 2"/>
          <p:cNvSpPr/>
          <p:nvPr/>
        </p:nvSpPr>
        <p:spPr>
          <a:xfrm>
            <a:off x="145080" y="936360"/>
            <a:ext cx="3166920" cy="301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14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http://r4ds.had.co.nz/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7" name="Afbeelding 4" descr=""/>
          <p:cNvPicPr/>
          <p:nvPr/>
        </p:nvPicPr>
        <p:blipFill>
          <a:blip r:embed="rId1"/>
          <a:stretch/>
        </p:blipFill>
        <p:spPr>
          <a:xfrm>
            <a:off x="111960" y="1221840"/>
            <a:ext cx="2950920" cy="4167720"/>
          </a:xfrm>
          <a:prstGeom prst="rect">
            <a:avLst/>
          </a:prstGeom>
          <a:ln>
            <a:noFill/>
          </a:ln>
        </p:spPr>
      </p:pic>
      <p:pic>
        <p:nvPicPr>
          <p:cNvPr id="278" name="Afbeelding 5" descr=""/>
          <p:cNvPicPr/>
          <p:nvPr/>
        </p:nvPicPr>
        <p:blipFill>
          <a:blip r:embed="rId2"/>
          <a:stretch/>
        </p:blipFill>
        <p:spPr>
          <a:xfrm>
            <a:off x="4716000" y="1130760"/>
            <a:ext cx="3094920" cy="4794840"/>
          </a:xfrm>
          <a:prstGeom prst="rect">
            <a:avLst/>
          </a:prstGeom>
          <a:ln>
            <a:noFill/>
          </a:ln>
        </p:spPr>
      </p:pic>
      <p:sp>
        <p:nvSpPr>
          <p:cNvPr id="279" name="CustomShape 3"/>
          <p:cNvSpPr/>
          <p:nvPr/>
        </p:nvSpPr>
        <p:spPr>
          <a:xfrm>
            <a:off x="2627640" y="5954760"/>
            <a:ext cx="6263280" cy="27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12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http://statweb.stanford.edu/~tibs/ElemStatLearn/printings/ESLII_print10.pdf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3" dur="indefinite" restart="never" nodeType="tmRoot">
          <p:childTnLst>
            <p:seq>
              <p:cTn id="7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Afbeelding 2" descr=""/>
          <p:cNvPicPr/>
          <p:nvPr/>
        </p:nvPicPr>
        <p:blipFill>
          <a:blip r:embed="rId1"/>
          <a:stretch/>
        </p:blipFill>
        <p:spPr>
          <a:xfrm>
            <a:off x="179640" y="548640"/>
            <a:ext cx="1372680" cy="744480"/>
          </a:xfrm>
          <a:prstGeom prst="rect">
            <a:avLst/>
          </a:prstGeom>
          <a:ln>
            <a:noFill/>
          </a:ln>
        </p:spPr>
      </p:pic>
      <p:pic>
        <p:nvPicPr>
          <p:cNvPr id="281" name="Afbeelding 3" descr=""/>
          <p:cNvPicPr/>
          <p:nvPr/>
        </p:nvPicPr>
        <p:blipFill>
          <a:blip r:embed="rId2"/>
          <a:stretch/>
        </p:blipFill>
        <p:spPr>
          <a:xfrm>
            <a:off x="1268280" y="1628640"/>
            <a:ext cx="7227000" cy="404892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timing>
    <p:tnLst>
      <p:par>
        <p:cTn id="75" dur="indefinite" restart="never" nodeType="tmRoot">
          <p:childTnLst>
            <p:seq>
              <p:cTn id="7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CustomShape 1"/>
          <p:cNvSpPr/>
          <p:nvPr/>
        </p:nvSpPr>
        <p:spPr>
          <a:xfrm>
            <a:off x="179640" y="159120"/>
            <a:ext cx="7885440" cy="892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nl-NL" sz="33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Agenda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CustomShape 2"/>
          <p:cNvSpPr/>
          <p:nvPr/>
        </p:nvSpPr>
        <p:spPr>
          <a:xfrm>
            <a:off x="210240" y="1567440"/>
            <a:ext cx="4415400" cy="277092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 marL="3430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Avond sessie 1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Achtergrond en Overzicht 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De RStudio omgeving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R projecten, Data types &amp; structures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5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Avond sessie 2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Data preparatie en manipulatie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De tidyverse packages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CustomShape 3"/>
          <p:cNvSpPr/>
          <p:nvPr/>
        </p:nvSpPr>
        <p:spPr>
          <a:xfrm>
            <a:off x="672840" y="5229360"/>
            <a:ext cx="6407280" cy="39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20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1"/>
              </a:rPr>
              <a:t>https://github.com/longhowlam/RotterdamSessie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CustomShape 4"/>
          <p:cNvSpPr/>
          <p:nvPr/>
        </p:nvSpPr>
        <p:spPr>
          <a:xfrm>
            <a:off x="683640" y="4705920"/>
            <a:ext cx="7525080" cy="39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20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Laten we vast het volgende downloaden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CustomShape 5"/>
          <p:cNvSpPr/>
          <p:nvPr/>
        </p:nvSpPr>
        <p:spPr>
          <a:xfrm>
            <a:off x="4932000" y="1538640"/>
            <a:ext cx="3851640" cy="2770920"/>
          </a:xfrm>
          <a:prstGeom prst="rect">
            <a:avLst/>
          </a:prstGeom>
          <a:ln>
            <a:round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/>
        </p:style>
        <p:txBody>
          <a:bodyPr lIns="90000" rIns="90000" tIns="45000" bIns="45000"/>
          <a:p>
            <a:pPr marL="3430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Avond sessie 3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Data visualisatie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Legacy plot functies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ggplot2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Interactive graphs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5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Avond sessie 4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Machine learning 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800280" indent="-34164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Predictive modeling in 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CustomShape 1"/>
          <p:cNvSpPr/>
          <p:nvPr/>
        </p:nvSpPr>
        <p:spPr>
          <a:xfrm>
            <a:off x="179640" y="269640"/>
            <a:ext cx="7885440" cy="584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0" lang="nl-NL" sz="33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Iets over mijzelf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CustomShape 2"/>
          <p:cNvSpPr/>
          <p:nvPr/>
        </p:nvSpPr>
        <p:spPr>
          <a:xfrm>
            <a:off x="395640" y="1202040"/>
            <a:ext cx="8639640" cy="3917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171360" indent="-1699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MSc Mathematics (1995)  </a:t>
            </a: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   Vrije Universiteit Amsterdam (drs. wiskunde)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1360" indent="-1699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 </a:t>
            </a: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MTD Applied Statistics (1997)      Technical University Delft (twee jarige AIO    toegepaste statistiek)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1360" indent="-16992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Veel ervaring met SAS (Base / Stat / Guide/ Miner / VA / VS)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1360" indent="-16992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Veel ervaring met 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1360" indent="-169920">
              <a:lnSpc>
                <a:spcPct val="100000"/>
              </a:lnSpc>
              <a:buClr>
                <a:srgbClr val="000000"/>
              </a:buClr>
              <a:buFont typeface="Wingdings" charset="2"/>
              <a:buChar char=""/>
            </a:pP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Verschillende functies als data scientist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514440" indent="-1699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RTL -- Data scientist 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514440" indent="-1699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ABNAMRO -- Risk modeler 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514440" indent="-1699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Business&amp;Decision -- Quantitative consultant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lvl="1" marL="514440" indent="-169920">
              <a:lnSpc>
                <a:spcPct val="100000"/>
              </a:lnSpc>
              <a:buClr>
                <a:srgbClr val="000000"/>
              </a:buClr>
              <a:buFont typeface="Wingdings" charset="2"/>
              <a:buChar char=""/>
            </a:pP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 </a:t>
            </a:r>
            <a:r>
              <a:rPr b="0" lang="nl-NL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ea typeface="DejaVu Sans"/>
              </a:rPr>
              <a:t>Experian -- data mininer 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5" name="Picture 6" descr=""/>
          <p:cNvPicPr/>
          <p:nvPr/>
        </p:nvPicPr>
        <p:blipFill>
          <a:blip r:embed="rId1"/>
          <a:stretch/>
        </p:blipFill>
        <p:spPr>
          <a:xfrm>
            <a:off x="1495080" y="5900040"/>
            <a:ext cx="346680" cy="325440"/>
          </a:xfrm>
          <a:prstGeom prst="rect">
            <a:avLst/>
          </a:prstGeom>
          <a:ln>
            <a:noFill/>
          </a:ln>
        </p:spPr>
      </p:pic>
      <p:sp>
        <p:nvSpPr>
          <p:cNvPr id="196" name="CustomShape 3"/>
          <p:cNvSpPr/>
          <p:nvPr/>
        </p:nvSpPr>
        <p:spPr>
          <a:xfrm>
            <a:off x="1807200" y="5878440"/>
            <a:ext cx="1683720" cy="31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15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@longhowlam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7" name="CustomShape 4"/>
          <p:cNvSpPr/>
          <p:nvPr/>
        </p:nvSpPr>
        <p:spPr>
          <a:xfrm>
            <a:off x="151200" y="5866200"/>
            <a:ext cx="1400760" cy="31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1500" spc="-1" strike="noStrike">
                <a:solidFill>
                  <a:srgbClr val="00527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Follow me: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8" name="CustomShape 5"/>
          <p:cNvSpPr/>
          <p:nvPr/>
        </p:nvSpPr>
        <p:spPr>
          <a:xfrm>
            <a:off x="4026600" y="5886360"/>
            <a:ext cx="210888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2"/>
              </a:rPr>
              <a:t>LinkedIn </a:t>
            </a:r>
            <a:r>
              <a:rPr b="0" lang="nl-NL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  <a:hlinkClick r:id="rId3"/>
              </a:rPr>
              <a:t>posts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9" name="Picture 10" descr=""/>
          <p:cNvPicPr/>
          <p:nvPr/>
        </p:nvPicPr>
        <p:blipFill>
          <a:blip r:embed="rId4"/>
          <a:stretch/>
        </p:blipFill>
        <p:spPr>
          <a:xfrm>
            <a:off x="3539880" y="5838840"/>
            <a:ext cx="458280" cy="466560"/>
          </a:xfrm>
          <a:prstGeom prst="rect">
            <a:avLst/>
          </a:prstGeom>
          <a:ln>
            <a:noFill/>
          </a:ln>
        </p:spPr>
      </p:pic>
      <p:pic>
        <p:nvPicPr>
          <p:cNvPr id="200" name="Picture 11" descr=""/>
          <p:cNvPicPr/>
          <p:nvPr/>
        </p:nvPicPr>
        <p:blipFill>
          <a:blip r:embed="rId5"/>
          <a:stretch/>
        </p:blipFill>
        <p:spPr>
          <a:xfrm>
            <a:off x="5832000" y="5730480"/>
            <a:ext cx="690480" cy="604440"/>
          </a:xfrm>
          <a:prstGeom prst="rect">
            <a:avLst/>
          </a:prstGeom>
          <a:ln>
            <a:noFill/>
          </a:ln>
        </p:spPr>
      </p:pic>
      <p:sp>
        <p:nvSpPr>
          <p:cNvPr id="201" name="CustomShape 6"/>
          <p:cNvSpPr/>
          <p:nvPr/>
        </p:nvSpPr>
        <p:spPr>
          <a:xfrm>
            <a:off x="6395040" y="5807880"/>
            <a:ext cx="2027880" cy="331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nl-NL" sz="16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  <a:hlinkClick r:id="rId6"/>
              </a:rPr>
              <a:t>Wordpress blog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CustomShape 7"/>
          <p:cNvSpPr/>
          <p:nvPr/>
        </p:nvSpPr>
        <p:spPr>
          <a:xfrm>
            <a:off x="468000" y="4777920"/>
            <a:ext cx="7990920" cy="619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r>
              <a:rPr b="0" lang="nl-NL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FreeSans"/>
                <a:ea typeface="DejaVu Sans"/>
              </a:rPr>
              <a:t>Ben nu ZZP-er, als je een nogelijk project hebt: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nl-NL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FreeSans"/>
                <a:ea typeface="DejaVu Sans"/>
              </a:rPr>
              <a:t>Contacteer me gewoon. Ik kom zeker een kop koffie drinken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360000" y="2391480"/>
            <a:ext cx="6442920" cy="66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nl-NL" sz="3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Achtergrond / Overzicht 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>
    <p:fade/>
  </p:transition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CustomShape 1"/>
          <p:cNvSpPr/>
          <p:nvPr/>
        </p:nvSpPr>
        <p:spPr>
          <a:xfrm>
            <a:off x="251640" y="74880"/>
            <a:ext cx="7285320" cy="61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nl-NL" sz="18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Achtergrond / overzicht van 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5" name="CustomShape 2"/>
          <p:cNvSpPr/>
          <p:nvPr/>
        </p:nvSpPr>
        <p:spPr>
          <a:xfrm>
            <a:off x="532440" y="1772640"/>
            <a:ext cx="7861680" cy="1322640"/>
          </a:xfrm>
          <a:prstGeom prst="rect">
            <a:avLst/>
          </a:prstGeom>
          <a:noFill/>
          <a:ln w="1584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1978 Ontstaan van de S programmeertaal (AT&amp;T Bell Labs)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1985 StatSci maakte daar commercieel product S-PLUS van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1995 Ross Ihaka and Robert Gentleman at the University of Auckland 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Wingdings"/>
                <a:ea typeface="DejaVu Sans"/>
              </a:rPr>
              <a:t>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  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6" name="CustomShape 3"/>
          <p:cNvSpPr/>
          <p:nvPr/>
        </p:nvSpPr>
        <p:spPr>
          <a:xfrm>
            <a:off x="576000" y="3312000"/>
            <a:ext cx="7847280" cy="2271600"/>
          </a:xfrm>
          <a:prstGeom prst="rect">
            <a:avLst/>
          </a:prstGeom>
          <a:solidFill>
            <a:srgbClr val="fffee6">
              <a:alpha val="31000"/>
            </a:srgbClr>
          </a:solidFill>
          <a:ln w="15840">
            <a:solidFill>
              <a:schemeClr val="accent1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nl-NL" sz="16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“</a:t>
            </a:r>
            <a:r>
              <a:rPr b="0" lang="nl-NL" sz="16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The R foundation” gevestigd aan de </a:t>
            </a:r>
            <a:r>
              <a:rPr b="0" i="1" lang="nl-NL" sz="16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Wirtschaftsuniversität Wien bestaande uit 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563c1"/>
              </a:buClr>
              <a:buSzPct val="90000"/>
              <a:buFont typeface="Wingdings" charset="2"/>
              <a:buChar char=""/>
            </a:pPr>
            <a:r>
              <a:rPr b="0" i="1" lang="nl-NL" sz="16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 </a:t>
            </a:r>
            <a:r>
              <a:rPr b="0" i="1" lang="nl-NL" sz="14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Board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563c1"/>
              </a:buClr>
              <a:buSzPct val="90000"/>
              <a:buFont typeface="Wingdings" charset="2"/>
              <a:buChar char=""/>
            </a:pPr>
            <a:r>
              <a:rPr b="0" i="1" lang="nl-NL" sz="14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 </a:t>
            </a:r>
            <a:r>
              <a:rPr b="0" i="1" lang="nl-NL" sz="14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Core members (25 leden die de sourcecode onderhouden)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563c1"/>
              </a:buClr>
              <a:buSzPct val="90000"/>
              <a:buFont typeface="Wingdings" charset="2"/>
              <a:buChar char=""/>
            </a:pPr>
            <a:r>
              <a:rPr b="0" i="1" lang="nl-NL" sz="14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 </a:t>
            </a:r>
            <a:r>
              <a:rPr b="0" i="1" lang="nl-NL" sz="14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Donors, supporting members and benefactors: Waaronder SHELL.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50000"/>
              </a:lnSpc>
            </a:pPr>
            <a:r>
              <a:rPr b="0" lang="nl-NL" sz="16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R valt onder GNU general public license, onder deze voorwaarden: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563c1"/>
              </a:buClr>
              <a:buSzPct val="90000"/>
              <a:buFont typeface="Wingdings" charset="2"/>
              <a:buChar char=""/>
            </a:pPr>
            <a:r>
              <a:rPr b="0" lang="nl-NL" sz="14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Binaries van R vrij te downloaden en her-verspreiden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343080" indent="-341640">
              <a:lnSpc>
                <a:spcPct val="100000"/>
              </a:lnSpc>
              <a:buClr>
                <a:srgbClr val="0563c1"/>
              </a:buClr>
              <a:buSzPct val="90000"/>
              <a:buFont typeface="Wingdings" charset="2"/>
              <a:buChar char=""/>
            </a:pPr>
            <a:r>
              <a:rPr b="0" lang="nl-NL" sz="14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Complete source code is vrij te downloaden, modificeren en her-distribueren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>
                <p:childTnLst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5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6" dur="5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Picture 6" descr=""/>
          <p:cNvPicPr/>
          <p:nvPr/>
        </p:nvPicPr>
        <p:blipFill>
          <a:blip r:embed="rId1"/>
          <a:stretch/>
        </p:blipFill>
        <p:spPr>
          <a:xfrm>
            <a:off x="251640" y="1340640"/>
            <a:ext cx="3382920" cy="878040"/>
          </a:xfrm>
          <a:prstGeom prst="rect">
            <a:avLst/>
          </a:prstGeom>
          <a:ln>
            <a:noFill/>
          </a:ln>
        </p:spPr>
      </p:pic>
      <p:sp>
        <p:nvSpPr>
          <p:cNvPr id="208" name="CustomShape 1"/>
          <p:cNvSpPr/>
          <p:nvPr/>
        </p:nvSpPr>
        <p:spPr>
          <a:xfrm>
            <a:off x="251640" y="74880"/>
            <a:ext cx="7285320" cy="61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nl-NL" sz="18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Achtergrond / overzicht van 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09" name="Picture 5" descr=""/>
          <p:cNvPicPr/>
          <p:nvPr/>
        </p:nvPicPr>
        <p:blipFill>
          <a:blip r:embed="rId2"/>
          <a:stretch/>
        </p:blipFill>
        <p:spPr>
          <a:xfrm>
            <a:off x="899640" y="2421000"/>
            <a:ext cx="7352640" cy="3958920"/>
          </a:xfrm>
          <a:prstGeom prst="rect">
            <a:avLst/>
          </a:prstGeom>
          <a:ln>
            <a:noFill/>
          </a:ln>
        </p:spPr>
      </p:pic>
      <p:sp>
        <p:nvSpPr>
          <p:cNvPr id="210" name="CustomShape 2"/>
          <p:cNvSpPr/>
          <p:nvPr/>
        </p:nvSpPr>
        <p:spPr>
          <a:xfrm>
            <a:off x="3653640" y="1412640"/>
            <a:ext cx="5417640" cy="146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marL="171360" indent="-16992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 </a:t>
            </a: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2015 opgericht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1360" indent="-16992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 </a:t>
            </a: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Aantal bedrijven die R ondersteunen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71360" indent="-169920">
              <a:lnSpc>
                <a:spcPct val="100000"/>
              </a:lnSpc>
              <a:buClr>
                <a:srgbClr val="44546a"/>
              </a:buClr>
              <a:buFont typeface="Wingdings" charset="2"/>
              <a:buChar char=""/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 </a:t>
            </a: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Sponseren projecten die “R verder helpen”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>
                <p:childTnLst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3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4" dur="500" fill="hold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27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8" dur="5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539640" y="2781000"/>
            <a:ext cx="8135640" cy="66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90000"/>
              </a:lnSpc>
            </a:pPr>
            <a:r>
              <a:rPr b="0" lang="nl-NL" sz="33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De verschillende R software componenten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ransition>
    <p:fade/>
  </p:transition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CustomShape 1"/>
          <p:cNvSpPr/>
          <p:nvPr/>
        </p:nvSpPr>
        <p:spPr>
          <a:xfrm>
            <a:off x="35640" y="44640"/>
            <a:ext cx="7285320" cy="61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nl-NL" sz="18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Een aantal verschillende R software componenten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3" name="Picture 4" descr=""/>
          <p:cNvPicPr/>
          <p:nvPr/>
        </p:nvPicPr>
        <p:blipFill>
          <a:blip r:embed="rId1"/>
          <a:stretch/>
        </p:blipFill>
        <p:spPr>
          <a:xfrm>
            <a:off x="335880" y="1507680"/>
            <a:ext cx="745920" cy="745920"/>
          </a:xfrm>
          <a:prstGeom prst="rect">
            <a:avLst/>
          </a:prstGeom>
          <a:ln>
            <a:noFill/>
          </a:ln>
        </p:spPr>
      </p:pic>
      <p:sp>
        <p:nvSpPr>
          <p:cNvPr id="214" name="CustomShape 2"/>
          <p:cNvSpPr/>
          <p:nvPr/>
        </p:nvSpPr>
        <p:spPr>
          <a:xfrm>
            <a:off x="1428840" y="1695240"/>
            <a:ext cx="2549880" cy="39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R Studio (server)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5" name="CustomShape 3"/>
          <p:cNvSpPr/>
          <p:nvPr/>
        </p:nvSpPr>
        <p:spPr>
          <a:xfrm>
            <a:off x="1434960" y="3425040"/>
            <a:ext cx="1626480" cy="66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R Packages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6" name="Picture 7" descr=""/>
          <p:cNvPicPr/>
          <p:nvPr/>
        </p:nvPicPr>
        <p:blipFill>
          <a:blip r:embed="rId2"/>
          <a:stretch/>
        </p:blipFill>
        <p:spPr>
          <a:xfrm>
            <a:off x="208440" y="2447280"/>
            <a:ext cx="1000440" cy="513000"/>
          </a:xfrm>
          <a:prstGeom prst="rect">
            <a:avLst/>
          </a:prstGeom>
          <a:ln>
            <a:noFill/>
          </a:ln>
        </p:spPr>
      </p:pic>
      <p:sp>
        <p:nvSpPr>
          <p:cNvPr id="217" name="CustomShape 4"/>
          <p:cNvSpPr/>
          <p:nvPr/>
        </p:nvSpPr>
        <p:spPr>
          <a:xfrm>
            <a:off x="1461240" y="971280"/>
            <a:ext cx="1894680" cy="39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90000"/>
              </a:lnSpc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R Core / Base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CustomShape 5"/>
          <p:cNvSpPr/>
          <p:nvPr/>
        </p:nvSpPr>
        <p:spPr>
          <a:xfrm>
            <a:off x="1464120" y="2583360"/>
            <a:ext cx="2229840" cy="39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90000"/>
              </a:lnSpc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R Shiny (server)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19" name="Picture 10" descr=""/>
          <p:cNvPicPr/>
          <p:nvPr/>
        </p:nvPicPr>
        <p:blipFill>
          <a:blip r:embed="rId3"/>
          <a:stretch/>
        </p:blipFill>
        <p:spPr>
          <a:xfrm>
            <a:off x="182520" y="3126240"/>
            <a:ext cx="888120" cy="924840"/>
          </a:xfrm>
          <a:prstGeom prst="rect">
            <a:avLst/>
          </a:prstGeom>
          <a:ln>
            <a:noFill/>
          </a:ln>
        </p:spPr>
      </p:pic>
      <p:pic>
        <p:nvPicPr>
          <p:cNvPr id="220" name="Picture 11" descr=""/>
          <p:cNvPicPr/>
          <p:nvPr/>
        </p:nvPicPr>
        <p:blipFill>
          <a:blip r:embed="rId4"/>
          <a:stretch/>
        </p:blipFill>
        <p:spPr>
          <a:xfrm>
            <a:off x="75600" y="4235400"/>
            <a:ext cx="1120320" cy="529920"/>
          </a:xfrm>
          <a:prstGeom prst="rect">
            <a:avLst/>
          </a:prstGeom>
          <a:ln>
            <a:noFill/>
          </a:ln>
        </p:spPr>
      </p:pic>
      <p:sp>
        <p:nvSpPr>
          <p:cNvPr id="221" name="CustomShape 6"/>
          <p:cNvSpPr/>
          <p:nvPr/>
        </p:nvSpPr>
        <p:spPr>
          <a:xfrm>
            <a:off x="1428840" y="4298760"/>
            <a:ext cx="3602160" cy="66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Scalable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Machine learning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CustomShape 7"/>
          <p:cNvSpPr/>
          <p:nvPr/>
        </p:nvSpPr>
        <p:spPr>
          <a:xfrm>
            <a:off x="3550320" y="1304640"/>
            <a:ext cx="912240" cy="3559320"/>
          </a:xfrm>
          <a:prstGeom prst="leftBrace">
            <a:avLst>
              <a:gd name="adj1" fmla="val 8333"/>
              <a:gd name="adj2" fmla="val 66208"/>
            </a:avLst>
          </a:prstGeom>
          <a:noFill/>
          <a:ln w="38160">
            <a:solidFill>
              <a:schemeClr val="bg2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223" name="CustomShape 8"/>
          <p:cNvSpPr/>
          <p:nvPr/>
        </p:nvSpPr>
        <p:spPr>
          <a:xfrm>
            <a:off x="4212000" y="1340640"/>
            <a:ext cx="4895640" cy="3885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Meer dan 10000 packages op CRAN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zeer handige packages zijn:  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44546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dplyr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 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data preparatie / wrangling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44546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stringr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     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manipulatie van strings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44546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lubridate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   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voor datum manipulatie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44546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httr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, 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xml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    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werken met web APIs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44546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rodbc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        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connectie naar databases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44546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ggplot2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grafische plot functies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44546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plotly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grafische plot functies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44546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arules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market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 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basket analyse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4400">
              <a:lnSpc>
                <a:spcPct val="100000"/>
              </a:lnSpc>
              <a:buClr>
                <a:srgbClr val="44546a"/>
              </a:buClr>
              <a:buFont typeface="Arial"/>
              <a:buChar char="•"/>
            </a:pP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arulesVis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ourier New"/>
                <a:ea typeface="DejaVu Sans"/>
              </a:rPr>
              <a:t>	</a:t>
            </a:r>
            <a:r>
              <a:rPr b="0" lang="nl-NL" sz="16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mba visualisaties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90000"/>
              </a:lnSpc>
            </a:pPr>
            <a:r>
              <a:rPr b="0" lang="nl-NL" sz="18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Zie verder ook: </a:t>
            </a:r>
            <a:r>
              <a:rPr b="0" lang="nl-NL" sz="1800" spc="-1" strike="noStrike" u="sng">
                <a:solidFill>
                  <a:srgbClr val="0000ff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  <a:hlinkClick r:id="rId5"/>
              </a:rPr>
              <a:t>deze link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4" name="Afbeelding 2" descr=""/>
          <p:cNvPicPr/>
          <p:nvPr/>
        </p:nvPicPr>
        <p:blipFill>
          <a:blip r:embed="rId6"/>
          <a:stretch/>
        </p:blipFill>
        <p:spPr>
          <a:xfrm>
            <a:off x="75600" y="4869000"/>
            <a:ext cx="1239120" cy="667080"/>
          </a:xfrm>
          <a:prstGeom prst="rect">
            <a:avLst/>
          </a:prstGeom>
          <a:ln>
            <a:noFill/>
          </a:ln>
        </p:spPr>
      </p:pic>
      <p:sp>
        <p:nvSpPr>
          <p:cNvPr id="225" name="CustomShape 9"/>
          <p:cNvSpPr/>
          <p:nvPr/>
        </p:nvSpPr>
        <p:spPr>
          <a:xfrm>
            <a:off x="1428840" y="5076000"/>
            <a:ext cx="3602160" cy="39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SparkR/ SparklyR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6" name="Afbeelding 16" descr=""/>
          <p:cNvPicPr/>
          <p:nvPr/>
        </p:nvPicPr>
        <p:blipFill>
          <a:blip r:embed="rId7"/>
          <a:stretch/>
        </p:blipFill>
        <p:spPr>
          <a:xfrm>
            <a:off x="383760" y="770760"/>
            <a:ext cx="649800" cy="568440"/>
          </a:xfrm>
          <a:prstGeom prst="rect">
            <a:avLst/>
          </a:prstGeom>
          <a:ln>
            <a:noFill/>
          </a:ln>
        </p:spPr>
      </p:pic>
      <p:sp>
        <p:nvSpPr>
          <p:cNvPr id="227" name="CustomShape 10"/>
          <p:cNvSpPr/>
          <p:nvPr/>
        </p:nvSpPr>
        <p:spPr>
          <a:xfrm>
            <a:off x="1428840" y="5854320"/>
            <a:ext cx="3602160" cy="39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0" lang="nl-NL" sz="20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Verdana"/>
                <a:ea typeface="DejaVu Sans"/>
              </a:rPr>
              <a:t>SQL Server R Services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28" name="Picture 2" descr=""/>
          <p:cNvPicPr/>
          <p:nvPr/>
        </p:nvPicPr>
        <p:blipFill>
          <a:blip r:embed="rId8"/>
          <a:stretch/>
        </p:blipFill>
        <p:spPr>
          <a:xfrm>
            <a:off x="155520" y="5623200"/>
            <a:ext cx="1079280" cy="886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1" dur="indefinite" restart="never" nodeType="tmRoot">
          <p:childTnLst>
            <p:seq>
              <p:cTn id="32" dur="indefinite" nodeType="mainSeq">
                <p:childTnLst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37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38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nodeType="withEffect" fill="hold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41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42" dur="50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35640" y="44640"/>
            <a:ext cx="7285320" cy="614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/>
          <a:p>
            <a:pPr>
              <a:lnSpc>
                <a:spcPct val="100000"/>
              </a:lnSpc>
            </a:pPr>
            <a:r>
              <a:rPr b="1" lang="nl-NL" sz="1800" spc="-1" strike="noStrike">
                <a:solidFill>
                  <a:srgbClr val="061018"/>
                </a:solidFill>
                <a:uFill>
                  <a:solidFill>
                    <a:srgbClr val="ffffff"/>
                  </a:solidFill>
                </a:uFill>
                <a:latin typeface="Myriad Web Pro"/>
                <a:ea typeface="DejaVu Sans"/>
              </a:rPr>
              <a:t>Architecture 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0" name="Picture 3" descr=""/>
          <p:cNvPicPr/>
          <p:nvPr/>
        </p:nvPicPr>
        <p:blipFill>
          <a:blip r:embed="rId1"/>
          <a:stretch/>
        </p:blipFill>
        <p:spPr>
          <a:xfrm>
            <a:off x="35640" y="1729440"/>
            <a:ext cx="2856960" cy="1752840"/>
          </a:xfrm>
          <a:prstGeom prst="rect">
            <a:avLst/>
          </a:prstGeom>
          <a:ln>
            <a:noFill/>
          </a:ln>
        </p:spPr>
      </p:pic>
      <p:pic>
        <p:nvPicPr>
          <p:cNvPr id="231" name="Picture 4" descr=""/>
          <p:cNvPicPr/>
          <p:nvPr/>
        </p:nvPicPr>
        <p:blipFill>
          <a:blip r:embed="rId2"/>
          <a:stretch/>
        </p:blipFill>
        <p:spPr>
          <a:xfrm>
            <a:off x="622080" y="1886760"/>
            <a:ext cx="1569240" cy="972720"/>
          </a:xfrm>
          <a:prstGeom prst="rect">
            <a:avLst/>
          </a:prstGeom>
          <a:ln>
            <a:noFill/>
          </a:ln>
        </p:spPr>
      </p:pic>
      <p:sp>
        <p:nvSpPr>
          <p:cNvPr id="232" name="CustomShape 2"/>
          <p:cNvSpPr/>
          <p:nvPr/>
        </p:nvSpPr>
        <p:spPr>
          <a:xfrm>
            <a:off x="371880" y="988920"/>
            <a:ext cx="2446920" cy="78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1" lang="nl-NL" sz="24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Desktop / laptop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3" name="Picture 9" descr=""/>
          <p:cNvPicPr/>
          <p:nvPr/>
        </p:nvPicPr>
        <p:blipFill>
          <a:blip r:embed="rId3"/>
          <a:stretch/>
        </p:blipFill>
        <p:spPr>
          <a:xfrm>
            <a:off x="7245000" y="276480"/>
            <a:ext cx="1098360" cy="630720"/>
          </a:xfrm>
          <a:prstGeom prst="rect">
            <a:avLst/>
          </a:prstGeom>
          <a:ln>
            <a:noFill/>
          </a:ln>
        </p:spPr>
      </p:pic>
      <p:pic>
        <p:nvPicPr>
          <p:cNvPr id="234" name="Picture 10" descr=""/>
          <p:cNvPicPr/>
          <p:nvPr/>
        </p:nvPicPr>
        <p:blipFill>
          <a:blip r:embed="rId4"/>
          <a:stretch/>
        </p:blipFill>
        <p:spPr>
          <a:xfrm>
            <a:off x="7443000" y="346320"/>
            <a:ext cx="603000" cy="349560"/>
          </a:xfrm>
          <a:prstGeom prst="rect">
            <a:avLst/>
          </a:prstGeom>
          <a:ln>
            <a:noFill/>
          </a:ln>
        </p:spPr>
      </p:pic>
      <p:pic>
        <p:nvPicPr>
          <p:cNvPr id="235" name="Picture 12" descr=""/>
          <p:cNvPicPr/>
          <p:nvPr/>
        </p:nvPicPr>
        <p:blipFill>
          <a:blip r:embed="rId5"/>
          <a:stretch/>
        </p:blipFill>
        <p:spPr>
          <a:xfrm>
            <a:off x="5179320" y="1854360"/>
            <a:ext cx="1098360" cy="630720"/>
          </a:xfrm>
          <a:prstGeom prst="rect">
            <a:avLst/>
          </a:prstGeom>
          <a:ln>
            <a:noFill/>
          </a:ln>
        </p:spPr>
      </p:pic>
      <p:pic>
        <p:nvPicPr>
          <p:cNvPr id="236" name="Picture 13" descr=""/>
          <p:cNvPicPr/>
          <p:nvPr/>
        </p:nvPicPr>
        <p:blipFill>
          <a:blip r:embed="rId6"/>
          <a:stretch/>
        </p:blipFill>
        <p:spPr>
          <a:xfrm>
            <a:off x="5377320" y="1924200"/>
            <a:ext cx="603000" cy="349560"/>
          </a:xfrm>
          <a:prstGeom prst="rect">
            <a:avLst/>
          </a:prstGeom>
          <a:ln>
            <a:noFill/>
          </a:ln>
        </p:spPr>
      </p:pic>
      <p:sp>
        <p:nvSpPr>
          <p:cNvPr id="237" name="CustomShape 3"/>
          <p:cNvSpPr/>
          <p:nvPr/>
        </p:nvSpPr>
        <p:spPr>
          <a:xfrm>
            <a:off x="3735720" y="977040"/>
            <a:ext cx="2012040" cy="78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1" lang="nl-NL" sz="24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Single Server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8" name="Picture 19" descr=""/>
          <p:cNvPicPr/>
          <p:nvPr/>
        </p:nvPicPr>
        <p:blipFill>
          <a:blip r:embed="rId7"/>
          <a:stretch/>
        </p:blipFill>
        <p:spPr>
          <a:xfrm>
            <a:off x="5726880" y="725040"/>
            <a:ext cx="1098360" cy="630720"/>
          </a:xfrm>
          <a:prstGeom prst="rect">
            <a:avLst/>
          </a:prstGeom>
          <a:ln>
            <a:noFill/>
          </a:ln>
        </p:spPr>
      </p:pic>
      <p:pic>
        <p:nvPicPr>
          <p:cNvPr id="239" name="Picture 20" descr=""/>
          <p:cNvPicPr/>
          <p:nvPr/>
        </p:nvPicPr>
        <p:blipFill>
          <a:blip r:embed="rId8"/>
          <a:stretch/>
        </p:blipFill>
        <p:spPr>
          <a:xfrm>
            <a:off x="5924880" y="794880"/>
            <a:ext cx="603000" cy="349560"/>
          </a:xfrm>
          <a:prstGeom prst="rect">
            <a:avLst/>
          </a:prstGeom>
          <a:ln>
            <a:noFill/>
          </a:ln>
        </p:spPr>
      </p:pic>
      <p:pic>
        <p:nvPicPr>
          <p:cNvPr id="240" name="Afbeelding 2" descr=""/>
          <p:cNvPicPr/>
          <p:nvPr/>
        </p:nvPicPr>
        <p:blipFill>
          <a:blip r:embed="rId9"/>
          <a:stretch/>
        </p:blipFill>
        <p:spPr>
          <a:xfrm>
            <a:off x="7209000" y="1589400"/>
            <a:ext cx="1427400" cy="1981080"/>
          </a:xfrm>
          <a:prstGeom prst="rect">
            <a:avLst/>
          </a:prstGeom>
          <a:ln>
            <a:noFill/>
          </a:ln>
        </p:spPr>
      </p:pic>
      <p:pic>
        <p:nvPicPr>
          <p:cNvPr id="241" name="Afbeelding 22" descr=""/>
          <p:cNvPicPr/>
          <p:nvPr/>
        </p:nvPicPr>
        <p:blipFill>
          <a:blip r:embed="rId10"/>
          <a:stretch/>
        </p:blipFill>
        <p:spPr>
          <a:xfrm>
            <a:off x="3764520" y="4531320"/>
            <a:ext cx="3044160" cy="2111040"/>
          </a:xfrm>
          <a:prstGeom prst="rect">
            <a:avLst/>
          </a:prstGeom>
          <a:ln>
            <a:noFill/>
          </a:ln>
        </p:spPr>
      </p:pic>
      <p:pic>
        <p:nvPicPr>
          <p:cNvPr id="242" name="Picture 12" descr=""/>
          <p:cNvPicPr/>
          <p:nvPr/>
        </p:nvPicPr>
        <p:blipFill>
          <a:blip r:embed="rId11"/>
          <a:stretch/>
        </p:blipFill>
        <p:spPr>
          <a:xfrm>
            <a:off x="1403640" y="5022000"/>
            <a:ext cx="1098360" cy="630720"/>
          </a:xfrm>
          <a:prstGeom prst="rect">
            <a:avLst/>
          </a:prstGeom>
          <a:ln>
            <a:noFill/>
          </a:ln>
        </p:spPr>
      </p:pic>
      <p:pic>
        <p:nvPicPr>
          <p:cNvPr id="243" name="Picture 13" descr=""/>
          <p:cNvPicPr/>
          <p:nvPr/>
        </p:nvPicPr>
        <p:blipFill>
          <a:blip r:embed="rId12"/>
          <a:stretch/>
        </p:blipFill>
        <p:spPr>
          <a:xfrm>
            <a:off x="1601640" y="5091480"/>
            <a:ext cx="603000" cy="349560"/>
          </a:xfrm>
          <a:prstGeom prst="rect">
            <a:avLst/>
          </a:prstGeom>
          <a:ln>
            <a:noFill/>
          </a:ln>
        </p:spPr>
      </p:pic>
      <p:sp>
        <p:nvSpPr>
          <p:cNvPr id="244" name="CustomShape 4"/>
          <p:cNvSpPr/>
          <p:nvPr/>
        </p:nvSpPr>
        <p:spPr>
          <a:xfrm>
            <a:off x="2415240" y="4046400"/>
            <a:ext cx="6296400" cy="783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90000"/>
              </a:lnSpc>
            </a:pPr>
            <a:r>
              <a:rPr b="1" lang="nl-NL" sz="2400" spc="-1" strike="noStrike">
                <a:solidFill>
                  <a:srgbClr val="44546a"/>
                </a:solidFill>
                <a:uFill>
                  <a:solidFill>
                    <a:srgbClr val="ffffff"/>
                  </a:solidFill>
                </a:uFill>
                <a:latin typeface="Calibri Light"/>
                <a:ea typeface="DejaVu Sans"/>
              </a:rPr>
              <a:t>Spark distributed compute cluster</a:t>
            </a:r>
            <a:endParaRPr b="0" lang="nl-NL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CustomShape 5"/>
          <p:cNvSpPr/>
          <p:nvPr/>
        </p:nvSpPr>
        <p:spPr>
          <a:xfrm>
            <a:off x="2843640" y="5403960"/>
            <a:ext cx="583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a7ebb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6" name="CustomShape 6"/>
          <p:cNvSpPr/>
          <p:nvPr/>
        </p:nvSpPr>
        <p:spPr>
          <a:xfrm>
            <a:off x="6276960" y="2268000"/>
            <a:ext cx="58392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a7ebb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7" name="CustomShape 7"/>
          <p:cNvSpPr/>
          <p:nvPr/>
        </p:nvSpPr>
        <p:spPr>
          <a:xfrm>
            <a:off x="6801480" y="1358280"/>
            <a:ext cx="332280" cy="2750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a7ebb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8" name="CustomShape 8"/>
          <p:cNvSpPr/>
          <p:nvPr/>
        </p:nvSpPr>
        <p:spPr>
          <a:xfrm>
            <a:off x="7795080" y="1041120"/>
            <a:ext cx="360" cy="39888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a7ebb"/>
            </a:solidFill>
            <a:round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14476</TotalTime>
  <Application>LibreOffice/5.1.6.2$Linux_X86_64 LibreOffice_project/10m0$Build-2</Application>
  <Words>424</Words>
  <Paragraphs>122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2015-08-03T09:47:33Z</dcterms:created>
  <dc:creator>Longhow</dc:creator>
  <dc:description/>
  <dc:language>nl-NL</dc:language>
  <cp:lastModifiedBy/>
  <cp:lastPrinted>2015-11-05T15:31:15Z</cp:lastPrinted>
  <dcterms:modified xsi:type="dcterms:W3CDTF">2017-10-15T12:26:54Z</dcterms:modified>
  <cp:revision>1271</cp:revision>
  <dc:subject/>
  <dc:title>PowerPoint-presentatie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Diavoorstelling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